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2" r:id="rId4"/>
    <p:sldId id="274" r:id="rId5"/>
    <p:sldId id="263" r:id="rId6"/>
    <p:sldId id="273" r:id="rId7"/>
    <p:sldId id="262" r:id="rId8"/>
    <p:sldId id="275" r:id="rId9"/>
    <p:sldId id="284" r:id="rId10"/>
    <p:sldId id="265" r:id="rId11"/>
    <p:sldId id="267" r:id="rId12"/>
    <p:sldId id="268" r:id="rId13"/>
    <p:sldId id="285" r:id="rId14"/>
    <p:sldId id="269" r:id="rId15"/>
    <p:sldId id="276" r:id="rId16"/>
    <p:sldId id="290" r:id="rId17"/>
    <p:sldId id="286" r:id="rId18"/>
    <p:sldId id="287" r:id="rId19"/>
    <p:sldId id="288" r:id="rId20"/>
    <p:sldId id="271" r:id="rId21"/>
    <p:sldId id="289" r:id="rId22"/>
    <p:sldId id="291" r:id="rId23"/>
    <p:sldId id="292" r:id="rId24"/>
    <p:sldId id="293" r:id="rId25"/>
    <p:sldId id="294" r:id="rId26"/>
    <p:sldId id="295" r:id="rId27"/>
    <p:sldId id="296" r:id="rId28"/>
    <p:sldId id="282" r:id="rId29"/>
    <p:sldId id="28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60" d="100"/>
          <a:sy n="60" d="100"/>
        </p:scale>
        <p:origin x="107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最右邊圖因為太小 就不用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這邊是圖片合成  </a:t>
            </a:r>
            <a:r>
              <a:rPr lang="en-US" altLang="zh-TW" dirty="0"/>
              <a:t>75%</a:t>
            </a:r>
            <a:r>
              <a:rPr lang="zh-TW" altLang="en-US" dirty="0"/>
              <a:t>表示上方那張圖片占比</a:t>
            </a:r>
            <a:endParaRPr lang="en-US" altLang="zh-TW" dirty="0"/>
          </a:p>
          <a:p>
            <a:r>
              <a:rPr lang="zh-TW" altLang="en-US" dirty="0"/>
              <a:t>本研究運用這個方式合成圖片再進行</a:t>
            </a:r>
            <a:r>
              <a:rPr lang="en-US" altLang="zh-TW" dirty="0"/>
              <a:t>diffusion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訓練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這邊是數據集  包含正常 </a:t>
            </a:r>
            <a:r>
              <a:rPr lang="en-US" altLang="zh-TW" dirty="0"/>
              <a:t>,</a:t>
            </a:r>
            <a:r>
              <a:rPr lang="zh-TW" altLang="en-US" dirty="0"/>
              <a:t>一點枯萎 和完全枯萎</a:t>
            </a:r>
            <a:endParaRPr lang="en-US" altLang="zh-TW" dirty="0"/>
          </a:p>
          <a:p>
            <a:r>
              <a:rPr lang="zh-TW" altLang="en-US" dirty="0"/>
              <a:t>全部有</a:t>
            </a:r>
            <a:r>
              <a:rPr lang="en-US" altLang="zh-TW" dirty="0"/>
              <a:t>1895</a:t>
            </a:r>
            <a:r>
              <a:rPr lang="zh-TW" altLang="en-US" dirty="0"/>
              <a:t>張圖要訓練 </a:t>
            </a:r>
            <a:r>
              <a:rPr lang="en-US" altLang="zh-TW" dirty="0"/>
              <a:t>546</a:t>
            </a:r>
            <a:r>
              <a:rPr lang="zh-TW" altLang="en-US" dirty="0"/>
              <a:t>張圖要測試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 err="1"/>
              <a:t>Unet</a:t>
            </a:r>
            <a:r>
              <a:rPr lang="zh-TW" altLang="en-US" dirty="0"/>
              <a:t>的技術 只偵測出綠色植物的部分 讓準確率大幅提升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17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30</a:t>
            </a:r>
            <a:r>
              <a:rPr lang="zh-TW" altLang="en-US" dirty="0"/>
              <a:t>張正常 </a:t>
            </a:r>
            <a:r>
              <a:rPr lang="en-US" altLang="zh-TW" dirty="0"/>
              <a:t>,</a:t>
            </a:r>
            <a:r>
              <a:rPr lang="zh-TW" altLang="en-US" dirty="0"/>
              <a:t>和</a:t>
            </a:r>
            <a:r>
              <a:rPr lang="en-US" altLang="zh-TW" dirty="0"/>
              <a:t>20</a:t>
            </a:r>
            <a:r>
              <a:rPr lang="zh-TW" altLang="en-US" dirty="0"/>
              <a:t>張完全枯萎 合成這些圖  最上面寫</a:t>
            </a:r>
            <a:r>
              <a:rPr lang="en-US" altLang="zh-TW" dirty="0"/>
              <a:t>0.7</a:t>
            </a:r>
            <a:r>
              <a:rPr lang="zh-TW" altLang="en-US" dirty="0"/>
              <a:t>表示</a:t>
            </a:r>
            <a:r>
              <a:rPr lang="en-US" altLang="zh-TW" dirty="0"/>
              <a:t>70%</a:t>
            </a:r>
            <a:r>
              <a:rPr lang="zh-TW" altLang="en-US" dirty="0"/>
              <a:t>正常與</a:t>
            </a:r>
            <a:r>
              <a:rPr lang="en-US" altLang="zh-TW" dirty="0"/>
              <a:t>30%</a:t>
            </a:r>
            <a:r>
              <a:rPr lang="zh-TW" altLang="en-US" dirty="0"/>
              <a:t>枯萎進行合成 </a:t>
            </a:r>
            <a:r>
              <a:rPr lang="en-US" altLang="zh-TW" dirty="0"/>
              <a:t>golden </a:t>
            </a:r>
            <a:r>
              <a:rPr lang="en-US" altLang="zh-TW" dirty="0" err="1"/>
              <a:t>pothos</a:t>
            </a:r>
            <a:r>
              <a:rPr lang="zh-TW" altLang="en-US" dirty="0"/>
              <a:t>共</a:t>
            </a:r>
            <a:r>
              <a:rPr lang="en-US" altLang="zh-TW" dirty="0"/>
              <a:t>90</a:t>
            </a:r>
            <a:r>
              <a:rPr lang="zh-TW" altLang="en-US" dirty="0"/>
              <a:t>張    </a:t>
            </a:r>
            <a:r>
              <a:rPr lang="en-US" altLang="zh-TW" dirty="0" err="1"/>
              <a:t>parlour</a:t>
            </a:r>
            <a:r>
              <a:rPr lang="en-US" altLang="zh-TW" dirty="0"/>
              <a:t> palm </a:t>
            </a:r>
            <a:r>
              <a:rPr lang="zh-TW" altLang="en-US" dirty="0"/>
              <a:t>共</a:t>
            </a:r>
            <a:r>
              <a:rPr lang="en-US" altLang="zh-TW" dirty="0"/>
              <a:t>60</a:t>
            </a:r>
            <a:r>
              <a:rPr lang="zh-TW" altLang="en-US" dirty="0"/>
              <a:t>張 </a:t>
            </a:r>
            <a:r>
              <a:rPr lang="en-US" altLang="zh-TW" dirty="0"/>
              <a:t>compacta </a:t>
            </a:r>
            <a:r>
              <a:rPr lang="zh-TW" altLang="en-US" dirty="0"/>
              <a:t>共</a:t>
            </a:r>
            <a:r>
              <a:rPr lang="en-US" altLang="zh-TW" dirty="0"/>
              <a:t>40</a:t>
            </a:r>
            <a:r>
              <a:rPr lang="zh-TW" altLang="en-US" dirty="0"/>
              <a:t>張</a:t>
            </a:r>
            <a:endParaRPr lang="en-US" altLang="zh-TW" dirty="0"/>
          </a:p>
          <a:p>
            <a:r>
              <a:rPr lang="zh-TW" altLang="en-US" dirty="0"/>
              <a:t>其他就照比例 最後共有</a:t>
            </a:r>
            <a:r>
              <a:rPr lang="en-US" altLang="zh-TW" dirty="0"/>
              <a:t>450,300,240</a:t>
            </a:r>
            <a:r>
              <a:rPr lang="zh-TW" altLang="en-US" dirty="0"/>
              <a:t>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182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這邊介紹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 </a:t>
            </a:r>
            <a:r>
              <a:rPr lang="en-US" altLang="zh-TW" dirty="0"/>
              <a:t>hard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</a:p>
          <a:p>
            <a:r>
              <a:rPr lang="zh-TW" altLang="en-US" dirty="0"/>
              <a:t>因為有時候無法很明確知道這是什麼類別 例如上一頁提到 介於正常與枯萎 所以用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表示一個過渡狀態</a:t>
            </a:r>
            <a:endParaRPr lang="en-US" altLang="zh-TW" dirty="0"/>
          </a:p>
          <a:p>
            <a:r>
              <a:rPr lang="zh-TW" altLang="en-US" dirty="0"/>
              <a:t>可以看到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使用一個分布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8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數據增益的</a:t>
            </a:r>
            <a:r>
              <a:rPr lang="en-US" altLang="zh-TW" dirty="0"/>
              <a:t>ratio </a:t>
            </a:r>
            <a:r>
              <a:rPr lang="zh-TW" altLang="en-US" dirty="0"/>
              <a:t>與不同模型的準確度如表</a:t>
            </a:r>
            <a:endParaRPr lang="en-US" altLang="zh-TW" dirty="0"/>
          </a:p>
          <a:p>
            <a:r>
              <a:rPr lang="zh-TW" altLang="en-US" dirty="0"/>
              <a:t>可以看出增益越多準確度有更好</a:t>
            </a:r>
            <a:endParaRPr lang="en-US" altLang="zh-TW" dirty="0"/>
          </a:p>
          <a:p>
            <a:r>
              <a:rPr lang="en-US" altLang="zh-TW" dirty="0"/>
              <a:t>F1 score </a:t>
            </a:r>
            <a:r>
              <a:rPr lang="zh-TW" altLang="en-US" dirty="0"/>
              <a:t>越高表示模型在分類任務中的整體表現越好</a:t>
            </a:r>
            <a:r>
              <a:rPr lang="en-US" altLang="zh-TW" dirty="0"/>
              <a:t>,</a:t>
            </a:r>
            <a:r>
              <a:rPr lang="zh-TW" altLang="en-US" dirty="0"/>
              <a:t> 下表中</a:t>
            </a:r>
            <a:r>
              <a:rPr lang="en-US" altLang="zh-TW" dirty="0"/>
              <a:t>F1</a:t>
            </a:r>
            <a:r>
              <a:rPr lang="zh-TW" altLang="en-US" dirty="0"/>
              <a:t>越高表示</a:t>
            </a:r>
            <a:r>
              <a:rPr lang="en-US" altLang="zh-TW" dirty="0"/>
              <a:t>precision </a:t>
            </a:r>
            <a:r>
              <a:rPr lang="zh-TW" altLang="en-US" dirty="0"/>
              <a:t>及</a:t>
            </a:r>
            <a:r>
              <a:rPr lang="en-US" altLang="zh-TW" dirty="0"/>
              <a:t>recall</a:t>
            </a:r>
            <a:r>
              <a:rPr lang="zh-TW" altLang="en-US" dirty="0"/>
              <a:t>同時都很好</a:t>
            </a:r>
            <a:endParaRPr lang="en-US" altLang="zh-TW" dirty="0"/>
          </a:p>
          <a:p>
            <a:r>
              <a:rPr lang="zh-TW" altLang="en-US" dirty="0"/>
              <a:t>大概在</a:t>
            </a:r>
            <a:r>
              <a:rPr lang="en-US" altLang="zh-TW" dirty="0"/>
              <a:t>40%</a:t>
            </a:r>
            <a:r>
              <a:rPr lang="zh-TW" altLang="en-US" dirty="0"/>
              <a:t>達到最佳效果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這邊是</a:t>
            </a:r>
            <a:r>
              <a:rPr lang="en-US" altLang="zh-TW" dirty="0"/>
              <a:t>Golden </a:t>
            </a:r>
            <a:r>
              <a:rPr lang="en-US" altLang="zh-TW" dirty="0" err="1"/>
              <a:t>Pothos</a:t>
            </a:r>
            <a:r>
              <a:rPr lang="zh-TW" altLang="en-US" dirty="0"/>
              <a:t> 的結果</a:t>
            </a:r>
            <a:endParaRPr lang="en-US" altLang="zh-TW" dirty="0"/>
          </a:p>
          <a:p>
            <a:r>
              <a:rPr lang="zh-TW" altLang="en-US" dirty="0"/>
              <a:t>左邊圖中中括弧的左邊表示正常 也就是</a:t>
            </a:r>
            <a:r>
              <a:rPr lang="en-US" altLang="zh-TW" dirty="0"/>
              <a:t>0.51</a:t>
            </a:r>
            <a:r>
              <a:rPr lang="zh-TW" altLang="en-US" dirty="0"/>
              <a:t>那邊  </a:t>
            </a:r>
            <a:r>
              <a:rPr lang="en-US" altLang="zh-TW" dirty="0"/>
              <a:t>0.49</a:t>
            </a:r>
            <a:r>
              <a:rPr lang="zh-TW" altLang="en-US" dirty="0"/>
              <a:t>表示一點點枯萎，看</a:t>
            </a:r>
            <a:r>
              <a:rPr lang="en-US" altLang="zh-TW" dirty="0"/>
              <a:t>baseline</a:t>
            </a:r>
            <a:r>
              <a:rPr lang="zh-TW" altLang="en-US" dirty="0"/>
              <a:t>那邊 分類起來 看起來差異並不大 但如果加入增益數據後，可以看出不再是</a:t>
            </a:r>
            <a:r>
              <a:rPr lang="en-US" altLang="zh-TW" dirty="0"/>
              <a:t>0.5</a:t>
            </a:r>
            <a:r>
              <a:rPr lang="zh-TW" altLang="en-US" dirty="0"/>
              <a:t>比上</a:t>
            </a:r>
            <a:r>
              <a:rPr lang="en-US" altLang="zh-TW" dirty="0"/>
              <a:t>0.5</a:t>
            </a:r>
            <a:r>
              <a:rPr lang="zh-TW" altLang="en-US" dirty="0"/>
              <a:t>左右的差距</a:t>
            </a:r>
            <a:endParaRPr lang="en-US" altLang="zh-TW" dirty="0"/>
          </a:p>
          <a:p>
            <a:r>
              <a:rPr lang="zh-TW" altLang="en-US" dirty="0"/>
              <a:t>可以看到上方有</a:t>
            </a:r>
            <a:r>
              <a:rPr lang="en-US" altLang="zh-TW" dirty="0"/>
              <a:t>0.64</a:t>
            </a:r>
            <a:r>
              <a:rPr lang="zh-TW" altLang="en-US" dirty="0"/>
              <a:t>及</a:t>
            </a:r>
            <a:r>
              <a:rPr lang="en-US" altLang="zh-TW" dirty="0"/>
              <a:t>0.36</a:t>
            </a:r>
            <a:r>
              <a:rPr lang="zh-TW" altLang="en-US" dirty="0"/>
              <a:t>這樣的比例，表示模型認為這張圖傾向正常 但有一點枯萎的程度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右圖也是一樣中括弧的左邊 </a:t>
            </a:r>
            <a:r>
              <a:rPr lang="en-US" altLang="zh-TW" dirty="0"/>
              <a:t>0.5</a:t>
            </a:r>
            <a:r>
              <a:rPr lang="zh-TW" altLang="en-US" dirty="0"/>
              <a:t>表示一點點枯萎  右邊為枯萎，右邊 圖中  若都用</a:t>
            </a:r>
            <a:r>
              <a:rPr lang="en-US" altLang="zh-TW" dirty="0"/>
              <a:t>baseline</a:t>
            </a:r>
            <a:r>
              <a:rPr lang="zh-TW" altLang="en-US" dirty="0"/>
              <a:t>訓練 都相差沒有太大  但加入了增益數據集後  可以看到底下是</a:t>
            </a:r>
            <a:r>
              <a:rPr lang="en-US" altLang="zh-TW" dirty="0"/>
              <a:t>0.38</a:t>
            </a:r>
            <a:r>
              <a:rPr lang="zh-TW" altLang="en-US" dirty="0"/>
              <a:t>比上</a:t>
            </a:r>
            <a:r>
              <a:rPr lang="en-US" altLang="zh-TW" dirty="0"/>
              <a:t>0.61</a:t>
            </a:r>
            <a:r>
              <a:rPr lang="zh-TW" altLang="en-US" dirty="0"/>
              <a:t>可以看出一個枯萎的程度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576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這邊是</a:t>
            </a:r>
            <a:r>
              <a:rPr lang="en-US" altLang="zh-TW" dirty="0" err="1"/>
              <a:t>Parlour</a:t>
            </a:r>
            <a:r>
              <a:rPr lang="en-US" altLang="zh-TW" dirty="0"/>
              <a:t> Palm</a:t>
            </a:r>
            <a:r>
              <a:rPr lang="zh-TW" altLang="en-US" dirty="0"/>
              <a:t> 的結果</a:t>
            </a:r>
            <a:endParaRPr lang="en-US" altLang="zh-TW" dirty="0"/>
          </a:p>
          <a:p>
            <a:r>
              <a:rPr lang="zh-TW" altLang="en-US" dirty="0"/>
              <a:t>左邊圖中中括弧的左邊表示正常 也就是</a:t>
            </a:r>
            <a:r>
              <a:rPr lang="en-US" altLang="zh-TW" dirty="0"/>
              <a:t>0.55</a:t>
            </a:r>
            <a:r>
              <a:rPr lang="zh-TW" altLang="en-US" dirty="0"/>
              <a:t>那邊  </a:t>
            </a:r>
            <a:r>
              <a:rPr lang="en-US" altLang="zh-TW" dirty="0"/>
              <a:t>0.44</a:t>
            </a:r>
            <a:r>
              <a:rPr lang="zh-TW" altLang="en-US" dirty="0"/>
              <a:t>表示一點點枯萎，看</a:t>
            </a:r>
            <a:r>
              <a:rPr lang="en-US" altLang="zh-TW" dirty="0"/>
              <a:t>baseline</a:t>
            </a:r>
            <a:r>
              <a:rPr lang="zh-TW" altLang="en-US" dirty="0"/>
              <a:t>那邊 分類起來 看起來差異並不大 但如果加入增益數據後，可以看出不再是</a:t>
            </a:r>
            <a:r>
              <a:rPr lang="en-US" altLang="zh-TW" dirty="0"/>
              <a:t>0.5</a:t>
            </a:r>
            <a:r>
              <a:rPr lang="zh-TW" altLang="en-US" dirty="0"/>
              <a:t>比上</a:t>
            </a:r>
            <a:r>
              <a:rPr lang="en-US" altLang="zh-TW" dirty="0"/>
              <a:t>0.5</a:t>
            </a:r>
            <a:r>
              <a:rPr lang="zh-TW" altLang="en-US" dirty="0"/>
              <a:t>左右的差距</a:t>
            </a:r>
            <a:endParaRPr lang="en-US" altLang="zh-TW" dirty="0"/>
          </a:p>
          <a:p>
            <a:r>
              <a:rPr lang="zh-TW" altLang="en-US" dirty="0"/>
              <a:t>可以看到上方有</a:t>
            </a:r>
            <a:r>
              <a:rPr lang="en-US" altLang="zh-TW" dirty="0"/>
              <a:t>0.75</a:t>
            </a:r>
            <a:r>
              <a:rPr lang="zh-TW" altLang="en-US" dirty="0"/>
              <a:t>及</a:t>
            </a:r>
            <a:r>
              <a:rPr lang="en-US" altLang="zh-TW" dirty="0"/>
              <a:t>0.25</a:t>
            </a:r>
            <a:r>
              <a:rPr lang="zh-TW" altLang="en-US" dirty="0"/>
              <a:t>這樣的比例，表示模型認為這張圖傾向正常 但有一點枯萎的程度</a:t>
            </a:r>
            <a:endParaRPr lang="en-US" altLang="zh-TW" dirty="0"/>
          </a:p>
          <a:p>
            <a:r>
              <a:rPr lang="zh-TW" altLang="en-US" dirty="0"/>
              <a:t>下方的</a:t>
            </a:r>
            <a:r>
              <a:rPr lang="en-US" altLang="zh-TW" dirty="0"/>
              <a:t>0.83 </a:t>
            </a:r>
            <a:r>
              <a:rPr lang="zh-TW" altLang="en-US" dirty="0"/>
              <a:t>可以看出模型認為有很高機率是正常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右圖也是一樣中括弧的左邊 </a:t>
            </a:r>
            <a:r>
              <a:rPr lang="en-US" altLang="zh-TW" dirty="0"/>
              <a:t>0.5</a:t>
            </a:r>
            <a:r>
              <a:rPr lang="zh-TW" altLang="en-US" dirty="0"/>
              <a:t>表示一點點枯萎  右邊為枯萎，右邊 圖中  若都用</a:t>
            </a:r>
            <a:r>
              <a:rPr lang="en-US" altLang="zh-TW" dirty="0"/>
              <a:t>baseline</a:t>
            </a:r>
            <a:r>
              <a:rPr lang="zh-TW" altLang="en-US" dirty="0"/>
              <a:t>訓練 都相差沒有太大  但加入了增益數據集後  可以看到底下是</a:t>
            </a:r>
            <a:r>
              <a:rPr lang="en-US" altLang="zh-TW" dirty="0"/>
              <a:t>0.38</a:t>
            </a:r>
            <a:r>
              <a:rPr lang="zh-TW" altLang="en-US" dirty="0"/>
              <a:t>比上</a:t>
            </a:r>
            <a:r>
              <a:rPr lang="en-US" altLang="zh-TW" dirty="0"/>
              <a:t>0.61</a:t>
            </a:r>
            <a:r>
              <a:rPr lang="zh-TW" altLang="en-US" dirty="0"/>
              <a:t>可以看出一個枯萎的程度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702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這邊是</a:t>
            </a:r>
            <a:r>
              <a:rPr lang="en-US" altLang="zh-TW" dirty="0"/>
              <a:t>Compacta</a:t>
            </a:r>
            <a:r>
              <a:rPr lang="zh-TW" altLang="en-US" dirty="0"/>
              <a:t> 的結果</a:t>
            </a:r>
            <a:endParaRPr lang="en-US" altLang="zh-TW" dirty="0"/>
          </a:p>
          <a:p>
            <a:r>
              <a:rPr lang="zh-TW" altLang="en-US" dirty="0"/>
              <a:t>左邊圖中中括弧的左邊表示正常 也就是</a:t>
            </a:r>
            <a:r>
              <a:rPr lang="en-US" altLang="zh-TW" dirty="0"/>
              <a:t>0.53</a:t>
            </a:r>
            <a:r>
              <a:rPr lang="zh-TW" altLang="en-US" dirty="0"/>
              <a:t>那邊  </a:t>
            </a:r>
            <a:r>
              <a:rPr lang="en-US" altLang="zh-TW" dirty="0"/>
              <a:t>0.47</a:t>
            </a:r>
            <a:r>
              <a:rPr lang="zh-TW" altLang="en-US" dirty="0"/>
              <a:t>表示一點點枯萎，看</a:t>
            </a:r>
            <a:r>
              <a:rPr lang="en-US" altLang="zh-TW" dirty="0"/>
              <a:t>baseline</a:t>
            </a:r>
            <a:r>
              <a:rPr lang="zh-TW" altLang="en-US" dirty="0"/>
              <a:t>那邊 分類起來 看起來差異並不大 但如果加入增益數據後，可以看出不再是</a:t>
            </a:r>
            <a:r>
              <a:rPr lang="en-US" altLang="zh-TW" dirty="0"/>
              <a:t>0.5</a:t>
            </a:r>
            <a:r>
              <a:rPr lang="zh-TW" altLang="en-US" dirty="0"/>
              <a:t>比上</a:t>
            </a:r>
            <a:r>
              <a:rPr lang="en-US" altLang="zh-TW" dirty="0"/>
              <a:t>0.5</a:t>
            </a:r>
            <a:r>
              <a:rPr lang="zh-TW" altLang="en-US" dirty="0"/>
              <a:t>左右的差距</a:t>
            </a:r>
            <a:endParaRPr lang="en-US" altLang="zh-TW" dirty="0"/>
          </a:p>
          <a:p>
            <a:r>
              <a:rPr lang="zh-TW" altLang="en-US" dirty="0"/>
              <a:t>可以看到上方有</a:t>
            </a:r>
            <a:r>
              <a:rPr lang="en-US" altLang="zh-TW" dirty="0"/>
              <a:t>0.71</a:t>
            </a:r>
            <a:r>
              <a:rPr lang="zh-TW" altLang="en-US" dirty="0"/>
              <a:t>及</a:t>
            </a:r>
            <a:r>
              <a:rPr lang="en-US" altLang="zh-TW" dirty="0"/>
              <a:t>0.29</a:t>
            </a:r>
            <a:r>
              <a:rPr lang="zh-TW" altLang="en-US" dirty="0"/>
              <a:t>這樣的比例，表示模型認為這張圖傾向正常 但有一點枯萎的程度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右圖也是一樣中括弧的左邊 </a:t>
            </a:r>
            <a:r>
              <a:rPr lang="en-US" altLang="zh-TW" dirty="0"/>
              <a:t>0.49</a:t>
            </a:r>
            <a:r>
              <a:rPr lang="zh-TW" altLang="en-US" dirty="0"/>
              <a:t>表示一點點枯萎  右邊</a:t>
            </a:r>
            <a:r>
              <a:rPr lang="en-US" altLang="zh-TW" dirty="0"/>
              <a:t>0.51</a:t>
            </a:r>
            <a:r>
              <a:rPr lang="zh-TW" altLang="en-US" dirty="0"/>
              <a:t>為枯萎，右邊 圖中  若都用</a:t>
            </a:r>
            <a:r>
              <a:rPr lang="en-US" altLang="zh-TW" dirty="0"/>
              <a:t>baseline</a:t>
            </a:r>
            <a:r>
              <a:rPr lang="zh-TW" altLang="en-US" dirty="0"/>
              <a:t>訓練 都相差沒有太大  但加入了增益數據集後  可以看到底下是</a:t>
            </a:r>
            <a:r>
              <a:rPr lang="en-US" altLang="zh-TW" dirty="0"/>
              <a:t>0.3</a:t>
            </a:r>
            <a:r>
              <a:rPr lang="zh-TW" altLang="en-US" dirty="0"/>
              <a:t>比上</a:t>
            </a:r>
            <a:r>
              <a:rPr lang="en-US" altLang="zh-TW" dirty="0"/>
              <a:t>0.7</a:t>
            </a:r>
            <a:r>
              <a:rPr lang="zh-TW" altLang="en-US" dirty="0"/>
              <a:t>可以看出一個枯萎的程度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07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使用硬標籤和軟標籤的實驗結果比較。採用軟標籤的模型表現優於使用硬標籤的模型。使用軟標籤的模型在準確率上平均提高了約</a:t>
            </a:r>
            <a:r>
              <a:rPr lang="en-US" altLang="zh-TW" dirty="0"/>
              <a:t>2.6</a:t>
            </a:r>
            <a:r>
              <a:rPr lang="zh-TW" altLang="en-US" dirty="0"/>
              <a:t>個百分點，</a:t>
            </a:r>
            <a:r>
              <a:rPr lang="en-US" altLang="zh-TW" dirty="0"/>
              <a:t>F1</a:t>
            </a:r>
            <a:r>
              <a:rPr lang="zh-TW" altLang="en-US" dirty="0"/>
              <a:t>分數提高了</a:t>
            </a:r>
            <a:r>
              <a:rPr lang="en-US" altLang="zh-TW" dirty="0"/>
              <a:t>3.1</a:t>
            </a:r>
            <a:r>
              <a:rPr lang="zh-TW" altLang="en-US" dirty="0"/>
              <a:t>個百分點。這些差異在統計學上的顯著性，表明軟標籤的靈活性使模型能夠更好地捕捉數據中的複雜特徵，從而提升了模型的性能。這一比較分析證實，軟標籤對於提高模型的預測性能和穩健性有積極作用。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39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這邊針對正常的植物照片用</a:t>
            </a:r>
            <a:r>
              <a:rPr lang="en-US" altLang="zh-TW" dirty="0"/>
              <a:t>diffusion </a:t>
            </a:r>
            <a:r>
              <a:rPr lang="zh-TW" altLang="en-US" dirty="0"/>
              <a:t> 產圖 其中</a:t>
            </a:r>
            <a:r>
              <a:rPr lang="en-US" altLang="zh-TW" dirty="0"/>
              <a:t>FID</a:t>
            </a:r>
            <a:r>
              <a:rPr lang="zh-TW" altLang="en-US" dirty="0"/>
              <a:t>為評估產圖結果的指標，越小表示越逼近真實圖</a:t>
            </a:r>
            <a:endParaRPr lang="en-US" altLang="zh-TW" dirty="0"/>
          </a:p>
          <a:p>
            <a:r>
              <a:rPr lang="zh-TW" altLang="en-US" dirty="0"/>
              <a:t>本研究使用</a:t>
            </a:r>
            <a:r>
              <a:rPr lang="en-US" altLang="zh-TW" dirty="0"/>
              <a:t>1</a:t>
            </a:r>
            <a:r>
              <a:rPr lang="zh-TW" altLang="en-US" dirty="0"/>
              <a:t>到</a:t>
            </a:r>
            <a:r>
              <a:rPr lang="en-US" altLang="zh-TW" dirty="0"/>
              <a:t>0.6</a:t>
            </a:r>
            <a:r>
              <a:rPr lang="zh-TW" altLang="en-US" dirty="0"/>
              <a:t>的變化 產出趨近於正常的植物照片，因為</a:t>
            </a:r>
            <a:r>
              <a:rPr lang="en-US" altLang="zh-TW" dirty="0"/>
              <a:t>[1,0] </a:t>
            </a:r>
            <a:r>
              <a:rPr lang="zh-TW" altLang="en-US" dirty="0"/>
              <a:t>本身就是正常照片  所以</a:t>
            </a:r>
            <a:r>
              <a:rPr lang="en-US" altLang="zh-TW" dirty="0"/>
              <a:t>FID</a:t>
            </a:r>
            <a:r>
              <a:rPr lang="zh-TW" altLang="en-US" dirty="0"/>
              <a:t>才為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看</a:t>
            </a:r>
            <a:r>
              <a:rPr lang="en-US" altLang="zh-TW" dirty="0"/>
              <a:t>[0.9, 0.1] </a:t>
            </a:r>
            <a:r>
              <a:rPr lang="zh-TW" altLang="en-US" dirty="0"/>
              <a:t>這組比例來看 若是隨機的使用正常與枯萎照片去組合  因為有背景的干擾 所以</a:t>
            </a:r>
            <a:r>
              <a:rPr lang="en-US" altLang="zh-TW" dirty="0"/>
              <a:t>FID</a:t>
            </a:r>
            <a:r>
              <a:rPr lang="zh-TW" altLang="en-US" dirty="0"/>
              <a:t> 會略高  但若是先去除背景也就是</a:t>
            </a:r>
            <a:r>
              <a:rPr lang="en-US" altLang="zh-TW" dirty="0"/>
              <a:t>IOU based</a:t>
            </a:r>
            <a:r>
              <a:rPr lang="zh-TW" altLang="en-US" dirty="0"/>
              <a:t>這個方法  一樣用</a:t>
            </a:r>
            <a:r>
              <a:rPr lang="en-US" altLang="zh-TW" dirty="0"/>
              <a:t>[0.9,0.1] </a:t>
            </a:r>
            <a:r>
              <a:rPr lang="zh-TW" altLang="en-US" dirty="0"/>
              <a:t>去用這個比例產出圖片 其</a:t>
            </a:r>
            <a:r>
              <a:rPr lang="en-US" altLang="zh-TW" dirty="0"/>
              <a:t>FID </a:t>
            </a:r>
            <a:r>
              <a:rPr lang="zh-TW" altLang="en-US" dirty="0"/>
              <a:t>會比較逼近真實圖片</a:t>
            </a:r>
            <a:endParaRPr lang="en-US" altLang="zh-TW" dirty="0"/>
          </a:p>
          <a:p>
            <a:r>
              <a:rPr lang="zh-TW" altLang="en-US" dirty="0"/>
              <a:t>其他組合一樣都可以看到</a:t>
            </a:r>
            <a:r>
              <a:rPr lang="en-US" altLang="zh-TW" dirty="0"/>
              <a:t>FID</a:t>
            </a:r>
            <a:r>
              <a:rPr lang="zh-TW" altLang="en-US" dirty="0"/>
              <a:t>的值都是</a:t>
            </a:r>
            <a:r>
              <a:rPr lang="en-US" altLang="zh-TW" dirty="0"/>
              <a:t>IOU </a:t>
            </a:r>
            <a:r>
              <a:rPr lang="zh-TW" altLang="en-US" dirty="0"/>
              <a:t>法低於隨機取樣法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202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這邊針對枯萎的植物照片用</a:t>
            </a:r>
            <a:r>
              <a:rPr lang="en-US" altLang="zh-TW" dirty="0"/>
              <a:t>diffusion </a:t>
            </a:r>
            <a:r>
              <a:rPr lang="zh-TW" altLang="en-US" dirty="0"/>
              <a:t> 產圖 其中</a:t>
            </a:r>
            <a:r>
              <a:rPr lang="en-US" altLang="zh-TW" dirty="0"/>
              <a:t>FID</a:t>
            </a:r>
            <a:r>
              <a:rPr lang="zh-TW" altLang="en-US" dirty="0"/>
              <a:t>為評估產圖結果的指標，越小表示越逼近真實圖</a:t>
            </a:r>
            <a:endParaRPr lang="en-US" altLang="zh-TW" dirty="0"/>
          </a:p>
          <a:p>
            <a:r>
              <a:rPr lang="zh-TW" altLang="en-US" dirty="0"/>
              <a:t>本研究使用</a:t>
            </a:r>
            <a:r>
              <a:rPr lang="en-US" altLang="zh-TW" dirty="0"/>
              <a:t>0.6</a:t>
            </a:r>
            <a:r>
              <a:rPr lang="zh-TW" altLang="en-US" dirty="0"/>
              <a:t>到</a:t>
            </a:r>
            <a:r>
              <a:rPr lang="en-US" altLang="zh-TW" dirty="0"/>
              <a:t>1</a:t>
            </a:r>
            <a:r>
              <a:rPr lang="zh-TW" altLang="en-US" dirty="0"/>
              <a:t>的變化 產出趨近於枯萎的植物照片，趨勢雷同  一樣都可以看到</a:t>
            </a:r>
            <a:r>
              <a:rPr lang="en-US" altLang="zh-TW" dirty="0"/>
              <a:t>FID</a:t>
            </a:r>
            <a:r>
              <a:rPr lang="zh-TW" altLang="en-US" dirty="0"/>
              <a:t>的值都是</a:t>
            </a:r>
            <a:r>
              <a:rPr lang="en-US" altLang="zh-TW" dirty="0"/>
              <a:t>IOU </a:t>
            </a:r>
            <a:r>
              <a:rPr lang="zh-TW" altLang="en-US" dirty="0"/>
              <a:t>法低於隨機取樣法</a:t>
            </a:r>
            <a:endParaRPr lang="en-US" altLang="zh-TW" dirty="0"/>
          </a:p>
          <a:p>
            <a:r>
              <a:rPr lang="zh-TW" altLang="en-US" dirty="0"/>
              <a:t>因此去除背景有助於產出更加真實的照片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631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最後該研究使用</a:t>
            </a:r>
            <a:r>
              <a:rPr lang="en-US" altLang="zh-TW" dirty="0" err="1"/>
              <a:t>PlantVilage</a:t>
            </a:r>
            <a:r>
              <a:rPr lang="en-US" altLang="zh-TW" dirty="0"/>
              <a:t> Dataset</a:t>
            </a:r>
            <a:r>
              <a:rPr lang="zh-TW" altLang="en-US" dirty="0"/>
              <a:t> 這個資料及做測試  其結果可以看到</a:t>
            </a:r>
            <a:r>
              <a:rPr lang="en-US" altLang="zh-TW" dirty="0"/>
              <a:t>50%</a:t>
            </a:r>
            <a:r>
              <a:rPr lang="zh-TW" altLang="en-US" dirty="0"/>
              <a:t>增益後 </a:t>
            </a:r>
            <a:r>
              <a:rPr lang="en-US" altLang="zh-TW" dirty="0"/>
              <a:t>ACC </a:t>
            </a:r>
            <a:r>
              <a:rPr lang="zh-TW" altLang="en-US" dirty="0"/>
              <a:t>達到最佳值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826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今天我做個總結，這個研究主要利用擴散模型</a:t>
            </a:r>
            <a:r>
              <a:rPr lang="en-US" altLang="zh-TW" dirty="0"/>
              <a:t>Diffusion Models</a:t>
            </a:r>
            <a:r>
              <a:rPr lang="zh-TW" altLang="en-US" dirty="0"/>
              <a:t>產出圖片當作增益集改善植物狀態預測的精度</a:t>
            </a:r>
          </a:p>
          <a:p>
            <a:r>
              <a:rPr lang="zh-TW" altLang="en-US" dirty="0"/>
              <a:t>首先，研究使用了擴散模型來對植物的連續狀態進行插值。這樣做的目的是提高</a:t>
            </a:r>
            <a:r>
              <a:rPr lang="en-US" altLang="zh-TW" dirty="0"/>
              <a:t>ACC</a:t>
            </a:r>
            <a:r>
              <a:rPr lang="zh-TW" altLang="en-US" dirty="0"/>
              <a:t>，從而更準確地捕捉植物的各種狀態變化。通過這種方式能夠更細緻地理解植物在不同狀況下的變化。</a:t>
            </a:r>
          </a:p>
          <a:p>
            <a:r>
              <a:rPr lang="zh-TW" altLang="en-US" dirty="0"/>
              <a:t>為了進一步提升模型的表現，我們在實驗中採用了去背景處理的方式，這有效地降低了</a:t>
            </a:r>
            <a:r>
              <a:rPr lang="en-US" altLang="zh-TW" dirty="0"/>
              <a:t>FID</a:t>
            </a:r>
            <a:r>
              <a:rPr lang="zh-TW" altLang="en-US" dirty="0"/>
              <a:t> </a:t>
            </a:r>
            <a:r>
              <a:rPr lang="en-US" altLang="zh-TW"/>
              <a:t>score</a:t>
            </a:r>
            <a:r>
              <a:rPr lang="zh-TW" altLang="en-US"/>
              <a:t>，</a:t>
            </a:r>
            <a:r>
              <a:rPr lang="zh-TW" altLang="en-US" dirty="0"/>
              <a:t>從而提高了生成圖像的質量和真實感。</a:t>
            </a:r>
          </a:p>
          <a:p>
            <a:r>
              <a:rPr lang="zh-TW" altLang="en-US" dirty="0"/>
              <a:t>在增強數據的比例方面，我們發現</a:t>
            </a:r>
            <a:r>
              <a:rPr lang="en-US" altLang="zh-TW" dirty="0"/>
              <a:t>40%</a:t>
            </a:r>
            <a:r>
              <a:rPr lang="zh-TW" altLang="en-US" dirty="0"/>
              <a:t>到</a:t>
            </a:r>
            <a:r>
              <a:rPr lang="en-US" altLang="zh-TW" dirty="0"/>
              <a:t>50%</a:t>
            </a:r>
            <a:r>
              <a:rPr lang="zh-TW" altLang="en-US" dirty="0"/>
              <a:t>的增強比率能夠達到最佳的準確率和</a:t>
            </a:r>
            <a:r>
              <a:rPr lang="en-US" altLang="zh-TW" dirty="0"/>
              <a:t>F1</a:t>
            </a:r>
            <a:r>
              <a:rPr lang="zh-TW" altLang="en-US" dirty="0"/>
              <a:t>分數，這表明在這個範圍內，數據增強的效果最為顯著。</a:t>
            </a:r>
          </a:p>
          <a:p>
            <a:r>
              <a:rPr lang="zh-TW" altLang="en-US" dirty="0"/>
              <a:t>未來的研究方向，我們計劃模擬植物狀態的不同變化，特別是從正常狀態轉變為枯萎狀態的過程。這將有助於我們進一步提升模型對植物健康狀態變化的預測能力。</a:t>
            </a:r>
          </a:p>
          <a:p>
            <a:r>
              <a:rPr lang="zh-TW" altLang="en-US" dirty="0"/>
              <a:t>總結來說，這項研究展示了擴散模型在植物狀態預測中的潛力，並提供了未來改進的方向，期望能夠在植物監控領域取得更多的進展。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如果只是分類會分不清楚這是屬於哪一類別 而且不容易尋找介於中間的特性，所以才使用</a:t>
            </a:r>
            <a:r>
              <a:rPr lang="en-US" altLang="zh-TW" dirty="0"/>
              <a:t>diffusion model</a:t>
            </a:r>
            <a:r>
              <a:rPr lang="zh-TW" altLang="en-US" dirty="0"/>
              <a:t>做一些影像合成，嘗試定出幾</a:t>
            </a:r>
            <a:r>
              <a:rPr lang="en-US" altLang="zh-TW" dirty="0"/>
              <a:t>%</a:t>
            </a:r>
            <a:r>
              <a:rPr lang="zh-TW" altLang="en-US" dirty="0"/>
              <a:t>的正常 幾</a:t>
            </a:r>
            <a:r>
              <a:rPr lang="en-US" altLang="zh-TW" dirty="0"/>
              <a:t>%</a:t>
            </a:r>
            <a:r>
              <a:rPr lang="zh-TW" altLang="en-US" dirty="0"/>
              <a:t>的枯萎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2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X0​ :</a:t>
            </a:r>
            <a:r>
              <a:rPr lang="zh-TW" altLang="en-US" dirty="0"/>
              <a:t>圖像</a:t>
            </a:r>
            <a:endParaRPr lang="en-US" altLang="zh-TW" dirty="0"/>
          </a:p>
          <a:p>
            <a:r>
              <a:rPr lang="en-US" altLang="zh-TW" dirty="0"/>
              <a:t>T </a:t>
            </a:r>
            <a:r>
              <a:rPr lang="zh-TW" altLang="en-US" dirty="0"/>
              <a:t>是馬爾可夫鏈的長度</a:t>
            </a:r>
            <a:endParaRPr lang="en-US" altLang="zh-TW" dirty="0"/>
          </a:p>
          <a:p>
            <a:r>
              <a:rPr lang="en-US" altLang="zh-TW" dirty="0"/>
              <a:t>x1​,x2​,…,</a:t>
            </a:r>
            <a:r>
              <a:rPr lang="en-US" altLang="zh-TW" dirty="0" err="1"/>
              <a:t>xT</a:t>
            </a:r>
            <a:r>
              <a:rPr lang="en-US" altLang="zh-TW" dirty="0"/>
              <a:t>​ </a:t>
            </a:r>
            <a:r>
              <a:rPr lang="zh-TW" altLang="en-US" dirty="0"/>
              <a:t>是與圖像具有相同維度的潛在變量</a:t>
            </a:r>
            <a:endParaRPr lang="en-US" altLang="zh-TW" dirty="0"/>
          </a:p>
          <a:p>
            <a:r>
              <a:rPr lang="en-US" altLang="zh-TW" dirty="0" err="1"/>
              <a:t>Pθ</a:t>
            </a:r>
            <a:r>
              <a:rPr lang="en-US" altLang="zh-TW" dirty="0"/>
              <a:t>​(X0​:T) </a:t>
            </a:r>
            <a:r>
              <a:rPr lang="zh-TW" altLang="en-US" dirty="0"/>
              <a:t>表示具有學習過的高斯過渡過程的馬爾可夫鏈</a:t>
            </a:r>
            <a:r>
              <a:rPr lang="en-US" altLang="zh-TW" dirty="0"/>
              <a:t>.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馬爾可夫鏈這個</a:t>
            </a:r>
            <a:r>
              <a:rPr lang="zh-TW" altLang="en-US" dirty="0"/>
              <a:t>過程是由一系列的狀態組成，其中每一個狀態都是前一狀態進行過渡的，並且這些過渡是根據學習到的高斯過渡過程來建模的。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dirty="0"/>
              <a:t>forward process</a:t>
            </a:r>
            <a:r>
              <a:rPr lang="zh-TW" altLang="en-US" sz="1200" dirty="0"/>
              <a:t>就是用來加噪音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這個方法利用插值在“正常” 和“枯萎” 兩種數據之間進行插值，並運用</a:t>
            </a:r>
            <a:r>
              <a:rPr lang="en-US" altLang="zh-TW" dirty="0"/>
              <a:t>diffusion model</a:t>
            </a:r>
            <a:r>
              <a:rPr lang="zh-TW" altLang="en-US" dirty="0"/>
              <a:t>生成多個“稍微枯萎”數據樣本。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IOU&gt;0.55 </a:t>
            </a:r>
            <a:r>
              <a:rPr lang="zh-TW" altLang="en-US" sz="1200" dirty="0"/>
              <a:t>才使用這張圖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62623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augmentation techniques using diffusion models for green wall plant</a:t>
            </a:r>
            <a:b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classification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5152" t="50407" r="16311" b="40812"/>
          <a:stretch/>
        </p:blipFill>
        <p:spPr>
          <a:xfrm>
            <a:off x="2787805" y="4768916"/>
            <a:ext cx="7136782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860166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models: Advanced generative techniques in deep learning</a:t>
            </a:r>
            <a:endParaRPr lang="zh-TW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65DBD0-2999-461E-A4B5-5D333241318B}"/>
              </a:ext>
            </a:extLst>
          </p:cNvPr>
          <p:cNvSpPr txBox="1"/>
          <p:nvPr/>
        </p:nvSpPr>
        <p:spPr>
          <a:xfrm>
            <a:off x="333316" y="1490810"/>
            <a:ext cx="10317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DDPM: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forward process: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Loss function: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linear interpolation function of noise and the image: 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89622FC-9DA6-472D-B833-284C4BBF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42" y="1490810"/>
            <a:ext cx="3610479" cy="1467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36A808C-C912-4F52-9959-60FBECD5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27" y="3237784"/>
            <a:ext cx="3559993" cy="10669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40665F3-A881-4B92-A113-D6104C7F9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178" y="4480970"/>
            <a:ext cx="3705742" cy="44773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139316-E783-4DA8-B6F0-B58BA1F3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36" y="5544390"/>
            <a:ext cx="2657846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317192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Workflow for Generating Synthetic Data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82B406-2EC5-4F16-875A-5C9272AA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2"/>
          <a:stretch/>
        </p:blipFill>
        <p:spPr>
          <a:xfrm>
            <a:off x="1413809" y="1262210"/>
            <a:ext cx="9364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Use IOU(Intersection over Union) as selection rule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If predicted box is perfect 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1.0</a:t>
            </a:r>
            <a:r>
              <a:rPr lang="en-US" altLang="zh-TW" sz="2400" dirty="0"/>
              <a:t>. If no overlap, </a:t>
            </a:r>
            <a:r>
              <a:rPr lang="en-US" altLang="zh-TW" sz="2400" dirty="0" err="1"/>
              <a:t>IoU</a:t>
            </a:r>
            <a:r>
              <a:rPr lang="en-US" altLang="zh-TW" sz="2400" dirty="0"/>
              <a:t> = </a:t>
            </a:r>
            <a:r>
              <a:rPr lang="en-US" altLang="zh-TW" sz="2400" b="1" dirty="0"/>
              <a:t>0</a:t>
            </a:r>
            <a:r>
              <a:rPr lang="en-US" altLang="zh-TW" sz="2400" dirty="0"/>
              <a:t>.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IOU&gt;0.55 in paper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r>
              <a:rPr lang="en-US" altLang="zh-TW" sz="2400" dirty="0"/>
              <a:t>     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24663C-3E63-408F-8CBA-A12EA09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46" y="1748992"/>
            <a:ext cx="4544107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9122411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Selection of data for synthesis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103236-338B-457E-97C4-6B79550A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615501"/>
            <a:ext cx="9554908" cy="3124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DC32D4-4441-475A-8953-337AA5CDB3BB}"/>
              </a:ext>
            </a:extLst>
          </p:cNvPr>
          <p:cNvSpPr txBox="1"/>
          <p:nvPr/>
        </p:nvSpPr>
        <p:spPr>
          <a:xfrm>
            <a:off x="1762927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67C4EA-1E81-42D3-91C2-7D438582CC50}"/>
              </a:ext>
            </a:extLst>
          </p:cNvPr>
          <p:cNvSpPr txBox="1"/>
          <p:nvPr/>
        </p:nvSpPr>
        <p:spPr>
          <a:xfrm>
            <a:off x="5049949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IOU&gt;0.55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333684-6D39-45FF-92AE-16EF4EF1CD99}"/>
              </a:ext>
            </a:extLst>
          </p:cNvPr>
          <p:cNvSpPr txBox="1"/>
          <p:nvPr/>
        </p:nvSpPr>
        <p:spPr>
          <a:xfrm>
            <a:off x="8208786" y="4740137"/>
            <a:ext cx="209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IOU&lt;0.55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580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10410884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Results of Generating Slightly Wilted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9AC7C5-A232-4770-B89A-1C42A71E0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06" y="1272601"/>
            <a:ext cx="6182588" cy="54490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67EA30-A4C0-49C8-9066-B3B487CD4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1550230" y="2868687"/>
            <a:ext cx="1454476" cy="71805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550230" y="5653669"/>
            <a:ext cx="1472103" cy="749955"/>
            <a:chOff x="1538066" y="2118732"/>
            <a:chExt cx="1472103" cy="74995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A348BFA5-6A36-4D28-983B-B4BD765DF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0"/>
          <a:stretch/>
        </p:blipFill>
        <p:spPr>
          <a:xfrm>
            <a:off x="9187294" y="2868687"/>
            <a:ext cx="1454476" cy="71805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1525088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9914532" y="356259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9169667" y="5653669"/>
            <a:ext cx="1472103" cy="749955"/>
            <a:chOff x="1538066" y="2118732"/>
            <a:chExt cx="1472103" cy="74995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C5FA23B-FA6A-4C3A-8DAB-130DFA22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180" r="387"/>
            <a:stretch/>
          </p:blipFill>
          <p:spPr>
            <a:xfrm>
              <a:off x="2255674" y="2130687"/>
              <a:ext cx="754495" cy="738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D50DBDF-3730-4458-9500-131B02709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05"/>
            <a:stretch/>
          </p:blipFill>
          <p:spPr>
            <a:xfrm>
              <a:off x="1538066" y="2118732"/>
              <a:ext cx="739402" cy="73956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9914532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2217373" y="6312964"/>
            <a:ext cx="10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75%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9756" t="25854" r="27927" b="19837"/>
          <a:stretch/>
        </p:blipFill>
        <p:spPr>
          <a:xfrm>
            <a:off x="6523462" y="356840"/>
            <a:ext cx="4583152" cy="62736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63018" t="42764" r="10549" b="35447"/>
          <a:stretch/>
        </p:blipFill>
        <p:spPr>
          <a:xfrm>
            <a:off x="333316" y="1572186"/>
            <a:ext cx="5820937" cy="26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3656" t="25807" r="34595" b="45971"/>
          <a:stretch/>
        </p:blipFill>
        <p:spPr>
          <a:xfrm>
            <a:off x="3291707" y="1818639"/>
            <a:ext cx="5608586" cy="28042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417648" y="1369504"/>
            <a:ext cx="42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Use U-net to remove background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468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Prepare data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63110" t="47642" r="9451" b="37724"/>
          <a:stretch/>
        </p:blipFill>
        <p:spPr>
          <a:xfrm>
            <a:off x="1280901" y="1746280"/>
            <a:ext cx="95999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3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Hard label &amp; Soft label</a:t>
            </a:r>
            <a:endParaRPr 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Hard Label: Normal [0,1] Wilted [1,0]</a:t>
            </a:r>
          </a:p>
          <a:p>
            <a:r>
              <a:rPr lang="en-US" altLang="zh-TW" sz="2400" dirty="0"/>
              <a:t>       Use for classification	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altLang="zh-TW" sz="2400" dirty="0"/>
              <a:t>Soft Label: [0.7,0.3], [0.1,0.9]</a:t>
            </a:r>
          </a:p>
          <a:p>
            <a:pPr marL="457200" indent="-4572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en-US" altLang="zh-TW" sz="2400" dirty="0"/>
          </a:p>
          <a:p>
            <a:pPr marL="342900" indent="-342900">
              <a:buAutoNum type="arabicPeriod" startAt="2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7416" t="55556" r="37584" b="25036"/>
          <a:stretch/>
        </p:blipFill>
        <p:spPr>
          <a:xfrm>
            <a:off x="6412392" y="544152"/>
            <a:ext cx="3957252" cy="28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50089" y="1077544"/>
            <a:ext cx="1189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Hard Label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47296" t="36309" r="37704" b="44637"/>
          <a:stretch/>
        </p:blipFill>
        <p:spPr>
          <a:xfrm>
            <a:off x="6412392" y="3504350"/>
            <a:ext cx="4030893" cy="28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50089" y="4043458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Soft Label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42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3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5EFA7C-3BF0-4B46-833F-DE2E304E7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0" b="55746"/>
          <a:stretch/>
        </p:blipFill>
        <p:spPr>
          <a:xfrm>
            <a:off x="2586836" y="1262210"/>
            <a:ext cx="7163800" cy="15492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76194A-0908-4326-88C8-15A067992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25"/>
          <a:stretch/>
        </p:blipFill>
        <p:spPr>
          <a:xfrm>
            <a:off x="2586836" y="3231425"/>
            <a:ext cx="7163800" cy="16302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146F17-A4BD-4B3F-A292-69366A3A6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51" y="4958533"/>
            <a:ext cx="2495898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DC32D1-F7AB-4B37-8EEB-B3B23E10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" b="57037"/>
          <a:stretch/>
        </p:blipFill>
        <p:spPr>
          <a:xfrm>
            <a:off x="1374152" y="1262210"/>
            <a:ext cx="9443697" cy="43281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2927168" y="1653985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Normal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380092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Slightly </a:t>
            </a:r>
          </a:p>
          <a:p>
            <a:r>
              <a:rPr lang="en-US" altLang="zh-TW" sz="2000" dirty="0"/>
              <a:t>wilted</a:t>
            </a:r>
            <a:endParaRPr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771252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Slightly </a:t>
            </a:r>
          </a:p>
          <a:p>
            <a:r>
              <a:rPr lang="en-US" altLang="zh-TW" sz="2000" dirty="0"/>
              <a:t>wilted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8535488" y="1680879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Wilted</a:t>
            </a:r>
            <a:endParaRPr lang="zh-TW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0" y="1262210"/>
            <a:ext cx="1563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Golden </a:t>
            </a:r>
            <a:r>
              <a:rPr lang="en-US" altLang="zh-TW" dirty="0" err="1"/>
              <a:t>Pothos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50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DC32D1-F7AB-4B37-8EEB-B3B23E10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5"/>
          <a:stretch/>
        </p:blipFill>
        <p:spPr>
          <a:xfrm>
            <a:off x="1529823" y="1270370"/>
            <a:ext cx="9132353" cy="432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5261" y="1270370"/>
            <a:ext cx="138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Parlour</a:t>
            </a:r>
            <a:r>
              <a:rPr lang="en-US" altLang="zh-TW" dirty="0"/>
              <a:t> Palm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3028768" y="1653985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Normal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380092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Slightly </a:t>
            </a:r>
          </a:p>
          <a:p>
            <a:r>
              <a:rPr lang="en-US" altLang="zh-TW" sz="2000" dirty="0"/>
              <a:t>wilted</a:t>
            </a:r>
            <a:endParaRPr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759060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Slightly </a:t>
            </a:r>
          </a:p>
          <a:p>
            <a:r>
              <a:rPr lang="en-US" altLang="zh-TW" sz="2000" dirty="0"/>
              <a:t>wilted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8535488" y="1680879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Wilted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17948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7A0A7F85-10A7-4747-B6AA-48A9C4501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9" y="1262210"/>
            <a:ext cx="8858213" cy="43172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sp>
        <p:nvSpPr>
          <p:cNvPr id="3" name="矩形 2"/>
          <p:cNvSpPr/>
          <p:nvPr/>
        </p:nvSpPr>
        <p:spPr>
          <a:xfrm>
            <a:off x="185261" y="1270370"/>
            <a:ext cx="112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Compacta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3018378" y="1780213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Normal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380092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Slightly </a:t>
            </a:r>
          </a:p>
          <a:p>
            <a:r>
              <a:rPr lang="en-US" altLang="zh-TW" sz="2000" dirty="0"/>
              <a:t>wilted</a:t>
            </a:r>
            <a:endParaRPr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7590608" y="2239963"/>
            <a:ext cx="102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Slightly </a:t>
            </a:r>
          </a:p>
          <a:p>
            <a:r>
              <a:rPr lang="en-US" altLang="zh-TW" sz="2000" dirty="0"/>
              <a:t>wilted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B4400B-CF14-4C53-BE21-3418449C5EC6}"/>
              </a:ext>
            </a:extLst>
          </p:cNvPr>
          <p:cNvSpPr txBox="1"/>
          <p:nvPr/>
        </p:nvSpPr>
        <p:spPr>
          <a:xfrm>
            <a:off x="8535488" y="1680879"/>
            <a:ext cx="102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Wilted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2084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sp>
        <p:nvSpPr>
          <p:cNvPr id="3" name="矩形 2"/>
          <p:cNvSpPr/>
          <p:nvPr/>
        </p:nvSpPr>
        <p:spPr>
          <a:xfrm>
            <a:off x="1380216" y="1506681"/>
            <a:ext cx="114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Hard label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52D01B-8C2B-498E-8CF8-79ACCF4F7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8" b="55953"/>
          <a:stretch/>
        </p:blipFill>
        <p:spPr>
          <a:xfrm>
            <a:off x="2418837" y="1506681"/>
            <a:ext cx="7354326" cy="16521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DDB5C86-8D05-4A2A-9497-A2DCFC0D6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31" b="-1"/>
          <a:stretch/>
        </p:blipFill>
        <p:spPr>
          <a:xfrm>
            <a:off x="2418837" y="3429000"/>
            <a:ext cx="7354326" cy="165215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50319F1-FF5E-4BEB-9C13-551810A0A655}"/>
              </a:ext>
            </a:extLst>
          </p:cNvPr>
          <p:cNvSpPr/>
          <p:nvPr/>
        </p:nvSpPr>
        <p:spPr>
          <a:xfrm>
            <a:off x="1380216" y="3429000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Soft label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1210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66FB2B-FEC4-4267-BC0E-D9ACA542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04" y="1415661"/>
            <a:ext cx="6903592" cy="21484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040D155-4C3C-424A-9399-5F9925003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16" y="1467615"/>
            <a:ext cx="2219635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54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921637-2AE9-4FE9-83C2-D8AEAA7B9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587" y="1467615"/>
            <a:ext cx="6888825" cy="2149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76CB0F-CD8E-4B2C-BCF1-19F15DBD1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73" y="1467615"/>
            <a:ext cx="2248214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72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Result</a:t>
            </a:r>
            <a:endParaRPr 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243360-5FE6-4E0A-9DB0-E5AF70F9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17" y="1742245"/>
            <a:ext cx="10408427" cy="18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45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study used Diffusion Models to interpolate continuous plant state, enhancing ACC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Remove background enabled to lower FID score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Augmentation ratio</a:t>
            </a:r>
            <a:r>
              <a:rPr lang="zh-TW" altLang="en-US" sz="2400" dirty="0"/>
              <a:t> </a:t>
            </a:r>
            <a:r>
              <a:rPr lang="en-US" altLang="zh-TW" sz="2400" dirty="0"/>
              <a:t>40-50%</a:t>
            </a:r>
            <a:r>
              <a:rPr lang="zh-TW" altLang="en-US" sz="2400" dirty="0"/>
              <a:t> </a:t>
            </a:r>
            <a:r>
              <a:rPr lang="en-US" altLang="zh-TW" sz="2400" dirty="0"/>
              <a:t>can achieve best ACC, F1 score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Future work: Simulate different state for plate(normal -&gt; wilted)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664C3B-EE50-4833-8E0B-4751908F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54" y="1267531"/>
            <a:ext cx="9097692" cy="3210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262880" y="5615582"/>
            <a:ext cx="681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latin typeface="Work Sans"/>
                <a:hlinkClick r:id="rId4"/>
              </a:rPr>
              <a:t>Yang, Ling, et al. “Diffusion models: A comprehensive survey of methods and applications.” ACM Computing Surveys 56.4 (2023): 1–39.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8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623A1E17-523A-4BDB-A9FB-667F1190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3446"/>
            <a:ext cx="3390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use LDM for plant?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11DA1-BD8E-4C55-B6A9-060092E2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1262210"/>
            <a:ext cx="9554908" cy="3124636"/>
          </a:xfrm>
          <a:prstGeom prst="rect">
            <a:avLst/>
          </a:prstGeom>
        </p:spPr>
      </p:pic>
      <p:sp>
        <p:nvSpPr>
          <p:cNvPr id="6" name="爆炸: 八角 5">
            <a:extLst>
              <a:ext uri="{FF2B5EF4-FFF2-40B4-BE49-F238E27FC236}">
                <a16:creationId xmlns:a16="http://schemas.microsoft.com/office/drawing/2014/main" id="{1F86AFD1-3AED-471A-A4A3-6937774DAAA3}"/>
              </a:ext>
            </a:extLst>
          </p:cNvPr>
          <p:cNvSpPr/>
          <p:nvPr/>
        </p:nvSpPr>
        <p:spPr>
          <a:xfrm>
            <a:off x="1444336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Normal?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爆炸: 八角 7">
            <a:extLst>
              <a:ext uri="{FF2B5EF4-FFF2-40B4-BE49-F238E27FC236}">
                <a16:creationId xmlns:a16="http://schemas.microsoft.com/office/drawing/2014/main" id="{7B9BB2D0-1437-453A-BF56-FB466649BE06}"/>
              </a:ext>
            </a:extLst>
          </p:cNvPr>
          <p:cNvSpPr/>
          <p:nvPr/>
        </p:nvSpPr>
        <p:spPr>
          <a:xfrm>
            <a:off x="4894118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Slightly 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爆炸: 八角 8">
            <a:extLst>
              <a:ext uri="{FF2B5EF4-FFF2-40B4-BE49-F238E27FC236}">
                <a16:creationId xmlns:a16="http://schemas.microsoft.com/office/drawing/2014/main" id="{9CE03D3A-0C4A-4029-BE79-E1F535F9784A}"/>
              </a:ext>
            </a:extLst>
          </p:cNvPr>
          <p:cNvSpPr/>
          <p:nvPr/>
        </p:nvSpPr>
        <p:spPr>
          <a:xfrm>
            <a:off x="8160329" y="4472774"/>
            <a:ext cx="3221182" cy="184107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Wilted?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2044</Words>
  <Application>Microsoft Office PowerPoint</Application>
  <PresentationFormat>寬螢幕</PresentationFormat>
  <Paragraphs>231</Paragraphs>
  <Slides>29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Roboto</vt:lpstr>
      <vt:lpstr>Times New Roman</vt:lpstr>
      <vt:lpstr>Work Sans</vt:lpstr>
      <vt:lpstr>Office 佈景主題</vt:lpstr>
      <vt:lpstr>Novel augmentation techniques using diffusion models for green wall plant health classification</vt:lpstr>
      <vt:lpstr>CONTENTS</vt:lpstr>
      <vt:lpstr>Introduction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CONTENTS</vt:lpstr>
      <vt:lpstr>Why use LDM for plant?</vt:lpstr>
      <vt:lpstr>Diffusion models: Advanced generative techniques in deep learning</vt:lpstr>
      <vt:lpstr>Workflow for Generating Synthetic Data</vt:lpstr>
      <vt:lpstr>Selection of data for synthesis</vt:lpstr>
      <vt:lpstr>Selection of data for synthesis</vt:lpstr>
      <vt:lpstr>Results of Generating Slightly Wilted</vt:lpstr>
      <vt:lpstr>Prepare data</vt:lpstr>
      <vt:lpstr>Prepare data</vt:lpstr>
      <vt:lpstr>Prepare data</vt:lpstr>
      <vt:lpstr>Hard label &amp; Soft label</vt:lpstr>
      <vt:lpstr>CONTENTS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CONTENTS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libuser</cp:lastModifiedBy>
  <cp:revision>200</cp:revision>
  <dcterms:created xsi:type="dcterms:W3CDTF">2023-03-04T07:12:03Z</dcterms:created>
  <dcterms:modified xsi:type="dcterms:W3CDTF">2025-10-19T05:44:38Z</dcterms:modified>
</cp:coreProperties>
</file>